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5" r:id="rId11"/>
    <p:sldId id="266" r:id="rId12"/>
    <p:sldId id="267" r:id="rId13"/>
    <p:sldId id="268" r:id="rId14"/>
    <p:sldId id="277" r:id="rId15"/>
    <p:sldId id="304" r:id="rId16"/>
    <p:sldId id="280" r:id="rId17"/>
    <p:sldId id="269" r:id="rId18"/>
    <p:sldId id="281" r:id="rId19"/>
    <p:sldId id="270" r:id="rId20"/>
    <p:sldId id="282" r:id="rId21"/>
    <p:sldId id="271" r:id="rId22"/>
    <p:sldId id="276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C1C6"/>
    <a:srgbClr val="FFFF00"/>
    <a:srgbClr val="494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772833" y="2908797"/>
            <a:ext cx="5690364" cy="767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 dirty="0"/>
              <a:t>Walle-tm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58" y="172342"/>
            <a:ext cx="2330578" cy="21250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66698" y="1724992"/>
            <a:ext cx="13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4955"/>
                </a:solidFill>
              </a:rPr>
              <a:t>VS 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925" y="5173055"/>
            <a:ext cx="5611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Vaibhav Verma    2k17/se/123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Shivam Chaudhary  2k17/se/108</a:t>
            </a:r>
          </a:p>
          <a:p>
            <a:pPr algn="ctr"/>
            <a:r>
              <a:rPr lang="en-I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(Group 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2122" y="3793587"/>
            <a:ext cx="5611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 YOUR E-WALLET AND </a:t>
            </a:r>
          </a:p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ATM ONE STEP CLOSER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065" y="2833050"/>
            <a:ext cx="5885935" cy="211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PHASE-WISE EFFORT:</a:t>
            </a:r>
          </a:p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Planning and Requirements:  	0.94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System Design: 		2.52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Detail Design: 			4.10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Module Code and Test: 		6.62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Integration and Test:  		2.50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0204" y="2833050"/>
            <a:ext cx="5383428" cy="211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PHASE-WISE DEVELOPMENT TIME:</a:t>
            </a:r>
          </a:p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Planning and Requirements:	 0.7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Months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System Design:			 1.3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Months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Detail Design:			 1.71 Months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Module Code and Test: 		 2.78 Months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Integration and Test: 		 1.28 Months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5880" y="812039"/>
            <a:ext cx="45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5880" y="1693605"/>
            <a:ext cx="458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DETAILED COCOMO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065" y="2987856"/>
            <a:ext cx="5885935" cy="237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EARLY DESIGN MODEL: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 = 0.91 + 0.01* 7.29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0.98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PM nominal = 2.5*5</a:t>
            </a:r>
            <a:r>
              <a:rPr lang="en-US" sz="1800" baseline="30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0.98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12.10 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Effort multiplier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1.01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PM adjusted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PM nominal * Effort multiplier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PM adjusted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12.221 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2987856"/>
            <a:ext cx="5383428" cy="312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USE CASE POINT METHOD: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UUCW 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170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UAW</a:t>
            </a:r>
            <a:r>
              <a:rPr lang="en-US" b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= 8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UUCP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178 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TCF = 0.6 + 0.49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1.09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ECF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1.13 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UCP = 178 X 1.09 X 1.13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219.24</a:t>
            </a: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Effort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4384 Person Hour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5880" y="812039"/>
            <a:ext cx="45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ESTIMATION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2068733"/>
            <a:ext cx="596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ORIENTED SIZE ESTIMATION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065" y="2072939"/>
            <a:ext cx="4893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COCOMO II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555344"/>
            <a:ext cx="11029616" cy="55823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RISK ANALYSIS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1193" y="1223317"/>
          <a:ext cx="11029614" cy="530105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88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S. 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Problem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Probability of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occurrence of a problem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Impact of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The problem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Risk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exposure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Priority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Coding takes longer than expected.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Team members get ill (Covid infected).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 is not robust.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7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Documentation is improper.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Change in Requirement during implementation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Testing reveals a lot of bugs.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Lack of experience causes delays in projects.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2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User interface might be complicated for some age group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Real time performance shortfall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Technologies used might get outdated.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Clashes in ideologies of Bank and e-wallet company.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Security should be robust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Another competitor might appear with a better idea.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3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App crashes due to heavy load (Scalability issues).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28232" marR="28232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741876"/>
            <a:ext cx="11029616" cy="56673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Risk matrix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840" b="1840"/>
          <a:stretch>
            <a:fillRect/>
          </a:stretch>
        </p:blipFill>
        <p:spPr>
          <a:xfrm>
            <a:off x="849467" y="2061906"/>
            <a:ext cx="8713689" cy="405421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0194"/>
            <a:ext cx="11029616" cy="706514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Risk mitigation techniques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625" y="1210960"/>
          <a:ext cx="11029616" cy="542366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96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S.No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Problem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Risk mitigation techniques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Coding takes longer than expected.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Maintaining checkpoints with projected time for each section of code.</a:t>
                      </a:r>
                    </a:p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Motivating the developers to give their 100%</a:t>
                      </a:r>
                      <a:endParaRPr 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Team members get ill (Covid infected).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Regular health check-ups for staff.</a:t>
                      </a:r>
                    </a:p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Maintaining proper hygiene at the workplace.</a:t>
                      </a:r>
                      <a:endParaRPr 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0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Design is not robust.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Do all the design related checks prior to finalizing the design</a:t>
                      </a:r>
                    </a:p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Proper verification of Deliverables with performance estimation </a:t>
                      </a:r>
                      <a:endParaRPr 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Testing reveals a lot of bugs.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>
                          <a:effectLst/>
                        </a:rPr>
                        <a:t>After developing each unit do a little unit testing to ensure the unit doesn’t contain too many bugs.</a:t>
                      </a:r>
                      <a:endParaRPr lang="en-US" sz="150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 Lack of experience causes delays in projects.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Make sure that the staff is well experienced.</a:t>
                      </a:r>
                    </a:p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Proper training of Staff on technologies used.</a:t>
                      </a:r>
                      <a:endParaRPr 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0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Real time performance shortfall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>
                          <a:effectLst/>
                        </a:rPr>
                        <a:t>Run several kinds of simulations before deploying the product.</a:t>
                      </a:r>
                    </a:p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>
                          <a:effectLst/>
                        </a:rPr>
                        <a:t>Do not make unattainable claims about the performance.</a:t>
                      </a:r>
                      <a:endParaRPr lang="en-US" sz="150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R10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Technologies used might get outdated.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>
                          <a:effectLst/>
                        </a:rPr>
                        <a:t>Do a proper brainstorming session with all the team members about which technologies to use.</a:t>
                      </a:r>
                      <a:endParaRPr lang="en-US" sz="150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31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Security should be robust, otherwise, the system gets susceptible to hackers.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Hire ethical hackers for testing system security.</a:t>
                      </a:r>
                      <a:endParaRPr lang="en-IN" alt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1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R14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App crashes due to heavy load (Scalability issues).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</a:rPr>
                        <a:t>Make the system highly scalable as, the number of transactions involved will be very large.</a:t>
                      </a:r>
                      <a:endParaRPr lang="en-US" sz="1500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39864" marR="3986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1644058"/>
            <a:ext cx="11029616" cy="988332"/>
          </a:xfrm>
          <a:solidFill>
            <a:srgbClr val="64C1C6"/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Monitoring the project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81192" y="585044"/>
            <a:ext cx="11029616" cy="620017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 of activities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0498" y="1314242"/>
          <a:ext cx="10710054" cy="5293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5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5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Activity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Description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Required Predecessor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Duration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(months)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-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D, 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G, F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J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17664" r="3685" b="16852"/>
          <a:stretch>
            <a:fillRect/>
          </a:stretch>
        </p:blipFill>
        <p:spPr bwMode="auto">
          <a:xfrm>
            <a:off x="308919" y="877330"/>
            <a:ext cx="11602995" cy="5004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06700"/>
              </p:ext>
            </p:extLst>
          </p:nvPr>
        </p:nvGraphicFramePr>
        <p:xfrm>
          <a:off x="493593" y="1649167"/>
          <a:ext cx="11204814" cy="4967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7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7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7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9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Activity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Duration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(Weeks)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Earliest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Start date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Earliest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End date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Latest Start Date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Latest End Date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0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7167" marR="47167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1"/>
          <p:cNvSpPr txBox="1"/>
          <p:nvPr/>
        </p:nvSpPr>
        <p:spPr>
          <a:xfrm>
            <a:off x="581192" y="735319"/>
            <a:ext cx="11029616" cy="620017"/>
          </a:xfrm>
          <a:prstGeom prst="rect">
            <a:avLst/>
          </a:prstGeom>
          <a:solidFill>
            <a:srgbClr val="64C1C6"/>
          </a:solidFill>
        </p:spPr>
        <p:txBody>
          <a:bodyPr anchor="t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after forward and backward pass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16805"/>
            <a:ext cx="11029616" cy="620017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CPM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60982" y="3061724"/>
            <a:ext cx="3249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Paths:</a:t>
            </a:r>
          </a:p>
          <a:p>
            <a:r>
              <a:rPr lang="en-US" b="1" dirty="0">
                <a:solidFill>
                  <a:srgbClr val="FF0000"/>
                </a:solidFill>
              </a:rPr>
              <a:t>1 – 3 – 4 – 5 – 6 – 7 – 8 – 9 </a:t>
            </a:r>
          </a:p>
          <a:p>
            <a:r>
              <a:rPr lang="en-US" b="1" dirty="0">
                <a:solidFill>
                  <a:srgbClr val="FF0000"/>
                </a:solidFill>
              </a:rPr>
              <a:t>1 – 3 – 5 – 6 – 7 – 8 – 9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1038225"/>
            <a:ext cx="8032115" cy="5820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6174450" cy="867337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0596" y="1569493"/>
            <a:ext cx="6515643" cy="426496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 we all know that E-wallets are now one of the most preferable and trusted payment methods and a great way to carry money online 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rlito"/>
                <a:cs typeface="Carlito"/>
              </a:rPr>
              <a:t>W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Carlito"/>
                <a:cs typeface="Carlito"/>
              </a:rPr>
              <a:t>hat if you can use your E-wallet for withdrawing money from ATM machine?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rlito"/>
              <a:ea typeface="Carlito"/>
              <a:cs typeface="Carlito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Yes, here a well reputed bank and an E-wallet company have collaborated and decided to introduce this functionality by their product Walle-tm and they have hired VS solutions for this.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Carlito"/>
                <a:cs typeface="Carlito"/>
              </a:rPr>
              <a:t>This could revolutionize the dynamics between Digital money and physical cash.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rlito"/>
              <a:ea typeface="Carlito"/>
              <a:cs typeface="Carlito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also addresses another problem i.e. if you forget your debit card at home, it will not be a problem because cash withdrawal from our application doesn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’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 require ATM card.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9740" y="1151890"/>
          <a:ext cx="11261725" cy="5525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Activity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Optimistic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(a)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Most Likely (m)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Pessimistic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(b)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Standard Deviation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(SD)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Feasibility </a:t>
                      </a:r>
                      <a:r>
                        <a:rPr lang="en-IN" altLang="en-US" sz="1600">
                          <a:effectLst/>
                        </a:rPr>
                        <a:t>S</a:t>
                      </a:r>
                      <a:r>
                        <a:rPr lang="en-US" sz="1600">
                          <a:effectLst/>
                        </a:rPr>
                        <a:t>tudy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Obtain </a:t>
                      </a:r>
                      <a:r>
                        <a:rPr lang="en-IN" altLang="en-US" sz="1600">
                          <a:effectLst/>
                        </a:rPr>
                        <a:t>R</a:t>
                      </a:r>
                      <a:r>
                        <a:rPr lang="en-US" sz="1600">
                          <a:effectLst/>
                        </a:rPr>
                        <a:t>equirements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</a:t>
                      </a:r>
                      <a:r>
                        <a:rPr lang="en-IN" altLang="en-US" sz="1600">
                          <a:effectLst/>
                        </a:rPr>
                        <a:t>A</a:t>
                      </a:r>
                      <a:r>
                        <a:rPr lang="en-US" sz="1600">
                          <a:effectLst/>
                        </a:rPr>
                        <a:t>nalysis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</a:t>
                      </a:r>
                      <a:r>
                        <a:rPr lang="en-IN" altLang="en-US" sz="1600">
                          <a:effectLst/>
                        </a:rPr>
                        <a:t>D</a:t>
                      </a:r>
                      <a:r>
                        <a:rPr lang="en-US" sz="1600">
                          <a:effectLst/>
                        </a:rPr>
                        <a:t>esign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Develop database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ATM </a:t>
                      </a:r>
                      <a:r>
                        <a:rPr lang="en-IN" altLang="en-US" sz="1600">
                          <a:effectLst/>
                        </a:rPr>
                        <a:t>U</a:t>
                      </a:r>
                      <a:r>
                        <a:rPr lang="en-US" sz="1600">
                          <a:effectLst/>
                        </a:rPr>
                        <a:t>pgradation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7.83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Implementation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Advertisement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Deployment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2224" marR="4222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5944" y="555677"/>
            <a:ext cx="11029315" cy="72009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 TECHNIQUE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636" y="713840"/>
            <a:ext cx="2957171" cy="620017"/>
          </a:xfrm>
        </p:spPr>
        <p:txBody>
          <a:bodyPr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 CHART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1" y="959500"/>
            <a:ext cx="8365099" cy="543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933264" y="1333740"/>
            <a:ext cx="2957170" cy="524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TT = 30 weeks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Z = (TT – t)/ SD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Z =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</a:t>
            </a:r>
            <a:r>
              <a:rPr lang="en-IN" alt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05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Probability of completion of project on time =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8</a:t>
            </a:r>
            <a:r>
              <a:rPr lang="en-IN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5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.3</a:t>
            </a:r>
            <a:r>
              <a:rPr lang="en-IN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%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IN" alt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Risk = </a:t>
            </a:r>
            <a:r>
              <a:rPr lang="en-IN" alt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14.59 %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endParaRPr lang="en-IN" altLang="en-US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TT = 3</a:t>
            </a:r>
            <a:r>
              <a:rPr lang="en-IN" alt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1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 weeks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Z = (TT – t)/ SD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Z = </a:t>
            </a:r>
            <a:r>
              <a:rPr lang="en-IN" alt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1.88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Probability of completion of project on time = </a:t>
            </a:r>
            <a:r>
              <a:rPr lang="en-IN" alt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97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%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IN" alt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= 3</a:t>
            </a:r>
            <a:r>
              <a:rPr lang="en-IN" alt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  <a:sym typeface="+mn-ea"/>
              </a:rPr>
              <a:t>%</a:t>
            </a:r>
            <a:endParaRPr lang="en-IN" altLang="en-US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endParaRPr lang="en-IN" altLang="en-US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35676"/>
            <a:ext cx="11029615" cy="4739674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are assuming that as of now there are 2 lakh customers which use both the bank and the e-wallet and have done their KYC.</a:t>
            </a: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is the expenditure assumed for next 5 years: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Year1 - 50,000 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Year2 - 60,000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Year3 - 50,000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Year4 - 40,000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Year5 - 50,000</a:t>
            </a: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We are assuming that on average, a customer will withdraw an amount of 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Rs 100. So, for next 5 years total profit will be: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Year1 (20% of the user will use this application for withdrawal): 2,80,000 - 50,000 = 2,30,000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Year2 (30% of the user will use this application for withdrawal): 4,20,000 - 60,000 = 3,60,000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Year3 (28% of the user will use this application for withdrawal): 3,92,000 - 50,000 = 3,42,000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Year4 (35% of the user will use this application for withdrawal): 4,90,000 - 40,000 = 4,50,000</a:t>
            </a:r>
            <a:b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Year5 (42% of the user will use this application for withdrawal): 5,88,000 - 50,000 = 5,38,000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0207"/>
          </a:xfrm>
        </p:spPr>
        <p:txBody>
          <a:bodyPr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benefit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0207"/>
          </a:xfrm>
        </p:spPr>
        <p:txBody>
          <a:bodyPr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benefit analysis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1192" y="1527073"/>
          <a:ext cx="6949440" cy="4805072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56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Cash Flow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IN" altLang="en-US" sz="2000" dirty="0">
                          <a:solidFill>
                            <a:schemeClr val="tx1"/>
                          </a:solidFill>
                          <a:effectLst/>
                        </a:rPr>
                        <a:t>Discount Factor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(8%)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Discounted Cash Flow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-7,00,000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-7,00,000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2,30,000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0.9259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2,12,957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3,60,000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0.8573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3,08,628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3,42,000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0.7938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2,71,480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4,50,000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3,30,750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5,38,000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3,66,163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Net Profit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</a:rPr>
                        <a:t>12,20,000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NPV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7,89,978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92173" y="1948169"/>
            <a:ext cx="4107976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Net Profit</a:t>
            </a:r>
            <a:r>
              <a:rPr lang="en-US" sz="2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sz="2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sum of cash flow over all 5 years =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12,20,000.</a:t>
            </a:r>
            <a:b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US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RETURN on INVESTMENT:</a:t>
            </a:r>
            <a:b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ROI = Average Annual Profit / Total Investment * 100 =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34%</a:t>
            </a:r>
            <a:b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US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Net Present Value: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Sum of all discounted cash flows =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7,89,978.</a:t>
            </a:r>
            <a:endParaRPr lang="en-US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81" y="495887"/>
            <a:ext cx="6474701" cy="879510"/>
          </a:xfrm>
        </p:spPr>
        <p:txBody>
          <a:bodyPr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3926"/>
            <a:ext cx="7088849" cy="4448432"/>
          </a:xfrm>
        </p:spPr>
        <p:txBody>
          <a:bodyPr>
            <a:noAutofit/>
          </a:bodyPr>
          <a:lstStyle/>
          <a:p>
            <a:r>
              <a:rPr lang="en-US" sz="2000" dirty="0"/>
              <a:t>This is a new project, so it is very difficult to predict its outcome but, this will inspire a lot of entrepreneurs to try their hands in this field</a:t>
            </a:r>
          </a:p>
          <a:p>
            <a:r>
              <a:rPr lang="en-US" sz="2000" dirty="0"/>
              <a:t>There are a few things which we can try if this project gets successful which are:</a:t>
            </a:r>
            <a:br>
              <a:rPr lang="en-US" sz="2000" dirty="0"/>
            </a:br>
            <a:r>
              <a:rPr lang="en-US" sz="2000" dirty="0"/>
              <a:t>	1. Not mandating the customer to have account in the partner bank in order to withdraw money.</a:t>
            </a:r>
            <a:br>
              <a:rPr lang="en-US" sz="2000" dirty="0"/>
            </a:br>
            <a:r>
              <a:rPr lang="en-US" sz="2000" dirty="0"/>
              <a:t>	2. Making a unified E-wallet which can interact with ATM machine of any bank.</a:t>
            </a:r>
            <a:br>
              <a:rPr lang="en-US" sz="2000" dirty="0"/>
            </a:br>
            <a:r>
              <a:rPr lang="en-US" sz="2000" dirty="0"/>
              <a:t>	3. Instead of making it a two way process(amount first goes into user’s bank account and then it is withdrawn) we can directly use the amount in the E- wallet to withdraw the money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  <p:pic>
        <p:nvPicPr>
          <p:cNvPr id="6" name="Picture 5" descr="abstract ima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34" y="3101546"/>
            <a:ext cx="11322198" cy="3340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3" y="673488"/>
            <a:ext cx="5194772" cy="721733"/>
          </a:xfrm>
        </p:spPr>
        <p:txBody>
          <a:bodyPr anchor="ctr"/>
          <a:lstStyle/>
          <a:p>
            <a:pPr algn="ctr"/>
            <a:r>
              <a:rPr lang="en-US" sz="3200" dirty="0"/>
              <a:t>Feasibility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224" y="3850706"/>
            <a:ext cx="5194769" cy="557784"/>
          </a:xfrm>
        </p:spPr>
        <p:txBody>
          <a:bodyPr/>
          <a:lstStyle/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Economic Feasibility</a:t>
            </a:r>
          </a:p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8" y="3850706"/>
            <a:ext cx="5194766" cy="2934999"/>
          </a:xfrm>
        </p:spPr>
        <p:txBody>
          <a:bodyPr>
            <a:normAutofit/>
          </a:bodyPr>
          <a:lstStyle/>
          <a:p>
            <a:pPr fontAlgn="base"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initial investment will be done by both, the bank and the E-wallet company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source of revenue is the service charge of 6% on the total amount withdrawn by an individual.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Considering that we get 6% of the total amount withdrawn as revenue, initial investment can be easily recovered in just a few years.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223" y="1527622"/>
            <a:ext cx="5194770" cy="553373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Technical Feasibility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3" y="1533564"/>
            <a:ext cx="5194771" cy="1731613"/>
          </a:xfrm>
        </p:spPr>
        <p:txBody>
          <a:bodyPr/>
          <a:lstStyle/>
          <a:p>
            <a:pPr marL="342900" marR="0" lvl="0" indent="-342900" fontAlgn="base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the front end we will use Angular9 framework.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back-end spring will be used.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PostgreSQL will be used for maintaining the database.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AWS servers will be used.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6444" y="5330378"/>
            <a:ext cx="519476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can say that our project is both </a:t>
            </a:r>
            <a:r>
              <a:rPr lang="en-I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conomically</a:t>
            </a:r>
          </a:p>
          <a:p>
            <a:pPr algn="ctr"/>
            <a:r>
              <a:rPr lang="en-I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 </a:t>
            </a:r>
            <a:r>
              <a:rPr lang="en-I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echnically </a:t>
            </a:r>
            <a:r>
              <a:rPr lang="en-I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easible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876"/>
          </a:xfrm>
        </p:spPr>
        <p:txBody>
          <a:bodyPr anchor="t"/>
          <a:lstStyle/>
          <a:p>
            <a:pPr algn="ctr"/>
            <a:r>
              <a:rPr lang="en-US" dirty="0"/>
              <a:t>Current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market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2450"/>
            <a:ext cx="5737967" cy="436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9221" y="1402450"/>
            <a:ext cx="543316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number of E-wallet users have increased dramatically over the years</a:t>
            </a:r>
            <a:r>
              <a:rPr lang="en-IN" alt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These are some of the e-wallet companies having more than 100M+ downloads on Android play store: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Google pay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Mobikwik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ntroducing such a platform will be beneficial to all the e-wallet users and will set an example to motivate other e-wallet companies and banks to collaborate like this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5928534"/>
            <a:ext cx="573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Share of consumers using mobile wallets across India as of January 2018, by age group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83564"/>
            <a:ext cx="11029616" cy="508806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procedure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3" y="1422406"/>
            <a:ext cx="4592595" cy="4077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90506" y="1453881"/>
            <a:ext cx="6857576" cy="511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User can find a nearby ATM machine by the use of our application.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User will scan the QR code attached to the machine. Now our application will know that the user wants to withdraw cash from that particular ATM machine.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The application will generate an OTP and share it with bank and the user.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Along with OTP, user account number, serial number of ATM machine will also be shared with bank and bank in turn will share the info with the ATM machine.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As soon as the user will enter the OTP in the ATM machine, they would be authenticated.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Now, user will enter the amount to be withdrawn in the application. A total of withdrawal amount+6% of withdrawal amount will be deducted from their e-wallet and transferred to their account.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As soon as the amount gets transferred to bank account, bank will tell the ATM machine to release cash. Once the cash is ejected, user session will end.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3918" y="5686868"/>
            <a:ext cx="4485640" cy="64197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600" dirty="0">
                <a:solidFill>
                  <a:srgbClr val="31849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This figure shows the flow of information between the </a:t>
            </a:r>
            <a:r>
              <a:rPr lang="en-US" sz="1600" dirty="0">
                <a:solidFill>
                  <a:srgbClr val="31849B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ATM machine, Bank, Application</a:t>
            </a: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806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Stakeholders and their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53965"/>
            <a:ext cx="5514808" cy="1680519"/>
          </a:xfrm>
        </p:spPr>
        <p:txBody>
          <a:bodyPr anchor="t">
            <a:normAutofit lnSpcReduction="1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Establish a fast and robust connection with WALLE-TM and ATM machines.</a:t>
            </a:r>
          </a:p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Install QR codes for all the ATM machines.</a:t>
            </a:r>
          </a:p>
          <a:p>
            <a:pPr marL="342900" marR="0" lvl="0" indent="-3429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Motivate more and more customers to use WALLE-TM.</a:t>
            </a:r>
            <a:endParaRPr lang="en-US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581192" y="4504720"/>
            <a:ext cx="5514808" cy="1680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Give proper feedback to the concerned team for the betterment of the software.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Do not try to misuse the machine i.e. not having the required amount and still trying to withdraw money. The software will handle this case anyway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095999" y="4504720"/>
            <a:ext cx="5514808" cy="1680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Build an efficient design for the Application.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Generate robust O.T.P.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user interface should be easy to understand for every age group.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6095999" y="2053964"/>
            <a:ext cx="5514808" cy="1680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all the necessary information to the developers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Motivate the customers to link their bank account with their E-wallet.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Advertise about this new functionality.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192" y="1411414"/>
            <a:ext cx="55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BANK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1411413"/>
            <a:ext cx="55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E-WALLET COMPANY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934936"/>
            <a:ext cx="55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VS SOLUTIONS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192" y="3963767"/>
            <a:ext cx="55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CUSTOMERS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154193" y="1445740"/>
          <a:ext cx="7883612" cy="4905630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1745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Activity 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Duration (weeks)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Feasibility study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Obtain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Product analysis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Product design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Develop database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ATM machine upgradation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Implementation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Testing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Advertisement</a:t>
                      </a: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Deployment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4565" marR="5456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30178" y="759940"/>
            <a:ext cx="9131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Activities and their duration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617" y="1184759"/>
            <a:ext cx="4421658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FUNCTION POINT ANALYSIS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>
              <a:spcAft>
                <a:spcPts val="100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ILF = </a:t>
            </a:r>
            <a:r>
              <a:rPr lang="en-US" sz="17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17</a:t>
            </a:r>
            <a:endParaRPr lang="en-US" sz="17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spcAft>
                <a:spcPts val="100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EIF = 21</a:t>
            </a:r>
          </a:p>
          <a:p>
            <a:pPr marL="0" marR="0">
              <a:spcAft>
                <a:spcPts val="100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External Input = </a:t>
            </a:r>
            <a:r>
              <a:rPr lang="en-US" sz="17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9</a:t>
            </a:r>
            <a:endParaRPr lang="en-US" sz="17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spcAft>
                <a:spcPts val="100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External Output = 1</a:t>
            </a:r>
            <a:r>
              <a:rPr lang="en-US" sz="17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7</a:t>
            </a:r>
            <a:endParaRPr lang="en-US" sz="17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spcAft>
                <a:spcPts val="100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User Enquiries = </a:t>
            </a:r>
            <a:r>
              <a:rPr lang="en-US" sz="17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20</a:t>
            </a:r>
            <a:endParaRPr lang="en-US" sz="17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UFP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84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CAF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1.19</a:t>
            </a:r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FPA = 100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5880" y="510364"/>
            <a:ext cx="458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 ESTIMATION</a:t>
            </a:r>
          </a:p>
        </p:txBody>
      </p:sp>
      <p:graphicFrame>
        <p:nvGraphicFramePr>
          <p:cNvPr id="5" name="Table 6"/>
          <p:cNvGraphicFramePr>
            <a:graphicFrameLocks noGrp="1"/>
          </p:cNvGraphicFramePr>
          <p:nvPr/>
        </p:nvGraphicFramePr>
        <p:xfrm>
          <a:off x="4486868" y="1184759"/>
          <a:ext cx="7605049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2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13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Functional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Complexity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Functional</a:t>
                      </a:r>
                    </a:p>
                    <a:p>
                      <a:pPr algn="ctr"/>
                      <a:r>
                        <a:rPr lang="en-US" sz="1600" dirty="0"/>
                        <a:t>Unit 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External Inputs</a:t>
                      </a:r>
                    </a:p>
                    <a:p>
                      <a:pPr algn="ctr"/>
                      <a:r>
                        <a:rPr lang="en-US" sz="1600" dirty="0"/>
                        <a:t>(EI)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*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*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External Outputs</a:t>
                      </a:r>
                    </a:p>
                    <a:p>
                      <a:pPr algn="ctr"/>
                      <a:r>
                        <a:rPr lang="en-US" sz="1600" dirty="0"/>
                        <a:t>(EO)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*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*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*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8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External Inquiries</a:t>
                      </a:r>
                    </a:p>
                    <a:p>
                      <a:pPr algn="ctr"/>
                      <a:r>
                        <a:rPr lang="en-US" sz="1600" dirty="0"/>
                        <a:t>(EI)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*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* 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8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Internal Logical</a:t>
                      </a:r>
                    </a:p>
                    <a:p>
                      <a:pPr algn="ctr"/>
                      <a:r>
                        <a:rPr lang="en-US" sz="1600" dirty="0"/>
                        <a:t>Files (ILF)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*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*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*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8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External Interface</a:t>
                      </a:r>
                    </a:p>
                    <a:p>
                      <a:pPr algn="ctr"/>
                      <a:r>
                        <a:rPr lang="en-US" sz="1600" dirty="0"/>
                        <a:t>Files (EIF)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*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*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7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*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 flipH="1">
            <a:off x="195617" y="4917378"/>
            <a:ext cx="3832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Using the total number of Functional Points and considering our main language as JAVA the SLOC calculated is: </a:t>
            </a:r>
            <a:r>
              <a:rPr lang="en-US" sz="2400" b="1" dirty="0"/>
              <a:t>5KLOC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7575" y="3898722"/>
            <a:ext cx="4324864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BASIC COCOMO MODEL: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Effort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13 Person - months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Duration: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6.62 Months 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Person Required: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 Persons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Productivity: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0.38 KLOC / Person-Months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1475" y="3898722"/>
            <a:ext cx="4580240" cy="237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INTERMEDIATE COCOMO MODEL:</a:t>
            </a: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EAF: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1.214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Effort = 13 X EAF =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15.78 person-months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Duration =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c*(Effort)</a:t>
            </a:r>
            <a:r>
              <a:rPr lang="en-US" sz="1800" baseline="30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= 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7.13 months.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Person required :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 Persons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Productivity </a:t>
            </a:r>
            <a:r>
              <a:rPr lang="en-IN" alt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0.31 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KLOC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/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575" y="1691106"/>
            <a:ext cx="4232188" cy="216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SEL MODEL:</a:t>
            </a: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Effort </a:t>
            </a:r>
            <a:r>
              <a:rPr lang="en-I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6.25 </a:t>
            </a:r>
            <a:r>
              <a:rPr lang="en-I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erson-</a:t>
            </a:r>
            <a:r>
              <a:rPr lang="en-I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</a:t>
            </a:r>
            <a:r>
              <a:rPr lang="en-I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uration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6.99 </a:t>
            </a:r>
            <a:r>
              <a:rPr lang="en-I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onths </a:t>
            </a: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I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Required</a:t>
            </a:r>
            <a:r>
              <a:rPr lang="en-I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1 Person </a:t>
            </a: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Productivity </a:t>
            </a:r>
            <a:r>
              <a:rPr lang="en-IN" alt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0.8 KLOC/Person-month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1475" y="1691106"/>
            <a:ext cx="4421655" cy="173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WALSTON FELIX MODEL:</a:t>
            </a:r>
          </a:p>
          <a:p>
            <a:pPr>
              <a:lnSpc>
                <a:spcPct val="50000"/>
              </a:lnSpc>
            </a:pP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0" marR="0">
              <a:lnSpc>
                <a:spcPct val="50000"/>
              </a:lnSpc>
              <a:spcBef>
                <a:spcPts val="5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 </a:t>
            </a:r>
            <a:r>
              <a:rPr lang="en-IN" alt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22.5 </a:t>
            </a:r>
            <a:r>
              <a:rPr lang="en-IN" alt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erson-</a:t>
            </a:r>
            <a:r>
              <a:rPr lang="en-IN" alt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onth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50000"/>
              </a:lnSpc>
              <a:spcBef>
                <a:spcPts val="5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 </a:t>
            </a:r>
            <a:r>
              <a:rPr lang="en-IN" altLang="en-US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7.32 </a:t>
            </a:r>
            <a:r>
              <a:rPr lang="en-IN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onth</a:t>
            </a:r>
          </a:p>
          <a:p>
            <a:pPr marL="0" marR="0">
              <a:lnSpc>
                <a:spcPct val="50000"/>
              </a:lnSpc>
              <a:spcBef>
                <a:spcPts val="500"/>
              </a:spcBef>
              <a:spcAft>
                <a:spcPts val="1200"/>
              </a:spcAft>
            </a:pPr>
            <a:r>
              <a:rPr lang="en-I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 Required</a:t>
            </a:r>
            <a:r>
              <a:rPr lang="en-IN" altLang="en-US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altLang="en-US" b="1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IN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Persons</a:t>
            </a:r>
            <a:endParaRPr lang="en-US" b="1" dirty="0"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>
              <a:lnSpc>
                <a:spcPct val="50000"/>
              </a:lnSpc>
              <a:spcBef>
                <a:spcPts val="5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Productivity </a:t>
            </a:r>
            <a:r>
              <a:rPr lang="en-IN" alt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0.22 KLOC/Person-</a:t>
            </a:r>
            <a:r>
              <a:rPr lang="en-IN" alt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alt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5880" y="725525"/>
            <a:ext cx="45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{74DFF63E-B17A-4AEE-A12D-E95397CB0357}tf33552983_win32</Template>
  <TotalTime>9</TotalTime>
  <Words>2404</Words>
  <Application>Microsoft Office PowerPoint</Application>
  <PresentationFormat>Widescreen</PresentationFormat>
  <Paragraphs>626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Carlito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PowerPoint Presentation</vt:lpstr>
      <vt:lpstr>introduction</vt:lpstr>
      <vt:lpstr>Feasibility study</vt:lpstr>
      <vt:lpstr>Current market situation</vt:lpstr>
      <vt:lpstr>procedure</vt:lpstr>
      <vt:lpstr>Stakeholders and their responsibilities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 ANALYSIS</vt:lpstr>
      <vt:lpstr>Risk matrix</vt:lpstr>
      <vt:lpstr>Risk mitigation techniques</vt:lpstr>
      <vt:lpstr>Monitoring the project</vt:lpstr>
      <vt:lpstr>PowerPoint Presentation</vt:lpstr>
      <vt:lpstr>PowerPoint Presentation</vt:lpstr>
      <vt:lpstr>PowerPoint Presentation</vt:lpstr>
      <vt:lpstr>CPM CHART</vt:lpstr>
      <vt:lpstr>Pert TECHNIQUE</vt:lpstr>
      <vt:lpstr>PERT CHART</vt:lpstr>
      <vt:lpstr>Cost benefit analysis</vt:lpstr>
      <vt:lpstr>Cost benefit analysis</vt:lpstr>
      <vt:lpstr>conclusion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Walle-tm</dc:title>
  <dc:creator>MY LAPTOP</dc:creator>
  <cp:lastModifiedBy>MY LAPTOP</cp:lastModifiedBy>
  <cp:revision>157</cp:revision>
  <dcterms:created xsi:type="dcterms:W3CDTF">2020-11-01T04:04:00Z</dcterms:created>
  <dcterms:modified xsi:type="dcterms:W3CDTF">2020-11-18T08:49:00Z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1033-11.2.0.9739</vt:lpwstr>
  </property>
</Properties>
</file>